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58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01162-8A1C-498D-B048-9581EF79C50A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F92A6-11A2-4BAD-9A88-2D98F6C20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02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28E4-C6B5-4F47-995B-C86D7FC9D487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1B6D-B904-497B-8BD5-EED70424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28E4-C6B5-4F47-995B-C86D7FC9D487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1B6D-B904-497B-8BD5-EED70424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96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28E4-C6B5-4F47-995B-C86D7FC9D487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1B6D-B904-497B-8BD5-EED70424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9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28E4-C6B5-4F47-995B-C86D7FC9D487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1B6D-B904-497B-8BD5-EED70424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6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28E4-C6B5-4F47-995B-C86D7FC9D487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1B6D-B904-497B-8BD5-EED70424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5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28E4-C6B5-4F47-995B-C86D7FC9D487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1B6D-B904-497B-8BD5-EED70424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1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28E4-C6B5-4F47-995B-C86D7FC9D487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1B6D-B904-497B-8BD5-EED70424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8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28E4-C6B5-4F47-995B-C86D7FC9D487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1B6D-B904-497B-8BD5-EED70424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28E4-C6B5-4F47-995B-C86D7FC9D487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1B6D-B904-497B-8BD5-EED70424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1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28E4-C6B5-4F47-995B-C86D7FC9D487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1B6D-B904-497B-8BD5-EED70424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43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28E4-C6B5-4F47-995B-C86D7FC9D487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1B6D-B904-497B-8BD5-EED70424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3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F28E4-C6B5-4F47-995B-C86D7FC9D487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1B6D-B904-497B-8BD5-EED70424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4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Coordinate Systems </a:t>
            </a:r>
            <a:r>
              <a:rPr lang="en-US" smtClean="0"/>
              <a:t>and Transformations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transformations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858000" cy="488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269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Coordinate Systems and Frames of Reference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905000"/>
            <a:ext cx="7010400" cy="3443082"/>
          </a:xfrm>
        </p:spPr>
      </p:pic>
    </p:spTree>
    <p:extLst>
      <p:ext uri="{BB962C8B-B14F-4D97-AF65-F5344CB8AC3E}">
        <p14:creationId xmlns:p14="http://schemas.microsoft.com/office/powerpoint/2010/main" val="321077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7213" y="335598"/>
            <a:ext cx="7454900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70885" marR="5080" indent="-3258820">
              <a:lnSpc>
                <a:spcPct val="100000"/>
              </a:lnSpc>
            </a:pPr>
            <a:r>
              <a:rPr sz="4000" dirty="0">
                <a:latin typeface="Calibri"/>
                <a:cs typeface="Calibri"/>
              </a:rPr>
              <a:t>C</a:t>
            </a:r>
            <a:r>
              <a:rPr sz="4000" spc="-5" dirty="0">
                <a:latin typeface="Calibri"/>
                <a:cs typeface="Calibri"/>
              </a:rPr>
              <a:t>oo</a:t>
            </a:r>
            <a:r>
              <a:rPr sz="4000" spc="-20" dirty="0">
                <a:latin typeface="Calibri"/>
                <a:cs typeface="Calibri"/>
              </a:rPr>
              <a:t>r</a:t>
            </a:r>
            <a:r>
              <a:rPr sz="4000" dirty="0">
                <a:latin typeface="Calibri"/>
                <a:cs typeface="Calibri"/>
              </a:rPr>
              <a:t>din</a:t>
            </a:r>
            <a:r>
              <a:rPr sz="4000" spc="-20" dirty="0">
                <a:latin typeface="Calibri"/>
                <a:cs typeface="Calibri"/>
              </a:rPr>
              <a:t>ate</a:t>
            </a:r>
            <a:r>
              <a:rPr sz="4000" dirty="0">
                <a:latin typeface="Calibri"/>
                <a:cs typeface="Calibri"/>
              </a:rPr>
              <a:t> S</a:t>
            </a:r>
            <a:r>
              <a:rPr sz="4000" spc="-25" dirty="0">
                <a:latin typeface="Calibri"/>
                <a:cs typeface="Calibri"/>
              </a:rPr>
              <a:t>y</a:t>
            </a:r>
            <a:r>
              <a:rPr sz="4000" dirty="0">
                <a:latin typeface="Calibri"/>
                <a:cs typeface="Calibri"/>
              </a:rPr>
              <a:t>s</a:t>
            </a:r>
            <a:r>
              <a:rPr sz="4000" spc="-20" dirty="0">
                <a:latin typeface="Calibri"/>
                <a:cs typeface="Calibri"/>
              </a:rPr>
              <a:t>te</a:t>
            </a:r>
            <a:r>
              <a:rPr sz="4000" spc="-40" dirty="0">
                <a:latin typeface="Calibri"/>
                <a:cs typeface="Calibri"/>
              </a:rPr>
              <a:t>m</a:t>
            </a:r>
            <a:r>
              <a:rPr sz="4000" dirty="0">
                <a:latin typeface="Calibri"/>
                <a:cs typeface="Calibri"/>
              </a:rPr>
              <a:t>s and Ri</a:t>
            </a:r>
            <a:r>
              <a:rPr sz="4000" spc="-20" dirty="0">
                <a:latin typeface="Calibri"/>
                <a:cs typeface="Calibri"/>
              </a:rPr>
              <a:t>g</a:t>
            </a:r>
            <a:r>
              <a:rPr sz="4000" dirty="0">
                <a:latin typeface="Calibri"/>
                <a:cs typeface="Calibri"/>
              </a:rPr>
              <a:t>h</a:t>
            </a:r>
            <a:r>
              <a:rPr sz="4000" spc="-615" dirty="0">
                <a:latin typeface="Calibri"/>
                <a:cs typeface="Calibri"/>
              </a:rPr>
              <a:t>t-­‐</a:t>
            </a:r>
            <a:r>
              <a:rPr sz="4000" spc="-5" dirty="0">
                <a:latin typeface="Calibri"/>
                <a:cs typeface="Calibri"/>
              </a:rPr>
              <a:t>Ha</a:t>
            </a:r>
            <a:r>
              <a:rPr sz="4000" dirty="0">
                <a:latin typeface="Calibri"/>
                <a:cs typeface="Calibri"/>
              </a:rPr>
              <a:t>nd Rul</a:t>
            </a:r>
            <a:r>
              <a:rPr sz="4000" spc="-20" dirty="0">
                <a:latin typeface="Calibri"/>
                <a:cs typeface="Calibri"/>
              </a:rPr>
              <a:t>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27209" y="1699817"/>
            <a:ext cx="5756859" cy="46672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19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69030"/>
            <a:ext cx="8229600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6075">
              <a:lnSpc>
                <a:spcPct val="100000"/>
              </a:lnSpc>
            </a:pPr>
            <a:r>
              <a:rPr spc="-30" dirty="0"/>
              <a:t>Nes</a:t>
            </a:r>
            <a:r>
              <a:rPr spc="-20" dirty="0"/>
              <a:t>ted C</a:t>
            </a:r>
            <a:r>
              <a:rPr spc="-5" dirty="0"/>
              <a:t>oo</a:t>
            </a:r>
            <a:r>
              <a:rPr spc="-25" dirty="0"/>
              <a:t>r</a:t>
            </a:r>
            <a:r>
              <a:rPr dirty="0"/>
              <a:t>din</a:t>
            </a:r>
            <a:r>
              <a:rPr spc="-20" dirty="0"/>
              <a:t>ate</a:t>
            </a:r>
            <a:r>
              <a:rPr dirty="0"/>
              <a:t> </a:t>
            </a:r>
            <a:r>
              <a:rPr dirty="0" smtClean="0"/>
              <a:t>S</a:t>
            </a:r>
            <a:r>
              <a:rPr spc="-25" dirty="0" smtClean="0"/>
              <a:t>y</a:t>
            </a:r>
            <a:r>
              <a:rPr dirty="0" smtClean="0"/>
              <a:t>s</a:t>
            </a:r>
            <a:r>
              <a:rPr spc="-20" dirty="0" smtClean="0"/>
              <a:t>te</a:t>
            </a:r>
            <a:r>
              <a:rPr spc="-45" dirty="0" smtClean="0"/>
              <a:t>m</a:t>
            </a:r>
            <a:r>
              <a:rPr dirty="0" smtClean="0"/>
              <a:t>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(Frames of Reference)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1821611"/>
            <a:ext cx="5600698" cy="39242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133371" y="4054886"/>
            <a:ext cx="3695698" cy="9270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39244" y="4381406"/>
            <a:ext cx="14351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P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2037" y="5644557"/>
            <a:ext cx="3016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{</a:t>
            </a:r>
            <a:r>
              <a:rPr sz="1800" spc="-5" dirty="0">
                <a:latin typeface="Calibri"/>
                <a:cs typeface="Calibri"/>
              </a:rPr>
              <a:t>A</a:t>
            </a:r>
            <a:r>
              <a:rPr sz="1800" dirty="0">
                <a:latin typeface="Calibri"/>
                <a:cs typeface="Calibri"/>
              </a:rPr>
              <a:t>}</a:t>
            </a:r>
            <a:endParaRPr sz="1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471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07584"/>
            <a:ext cx="82296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24585">
              <a:lnSpc>
                <a:spcPct val="100000"/>
              </a:lnSpc>
            </a:pPr>
            <a:r>
              <a:rPr dirty="0" smtClean="0"/>
              <a:t>Exp</a:t>
            </a:r>
            <a:r>
              <a:rPr spc="-25" dirty="0" smtClean="0"/>
              <a:t>re</a:t>
            </a:r>
            <a:r>
              <a:rPr dirty="0" smtClean="0"/>
              <a:t>ssin</a:t>
            </a:r>
            <a:r>
              <a:rPr spc="-25" dirty="0" smtClean="0"/>
              <a:t>g</a:t>
            </a:r>
            <a:r>
              <a:rPr lang="en-US" spc="-25" dirty="0" smtClean="0"/>
              <a:t> Rotations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855131" y="1634338"/>
            <a:ext cx="4169938" cy="33465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1519158"/>
            <a:ext cx="4169939" cy="34118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90108" y="3183773"/>
            <a:ext cx="1151312" cy="2951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34254" y="3312261"/>
            <a:ext cx="934085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44" y="0"/>
                </a:lnTo>
              </a:path>
            </a:pathLst>
          </a:custGeom>
          <a:ln w="25399">
            <a:solidFill>
              <a:srgbClr val="6095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77194" y="3253306"/>
            <a:ext cx="116205" cy="118110"/>
          </a:xfrm>
          <a:custGeom>
            <a:avLst/>
            <a:gdLst/>
            <a:ahLst/>
            <a:cxnLst/>
            <a:rect l="l" t="t" r="r" b="b"/>
            <a:pathLst>
              <a:path w="116204" h="118110">
                <a:moveTo>
                  <a:pt x="14845" y="0"/>
                </a:moveTo>
                <a:lnTo>
                  <a:pt x="7068" y="2047"/>
                </a:lnTo>
                <a:lnTo>
                  <a:pt x="0" y="14164"/>
                </a:lnTo>
                <a:lnTo>
                  <a:pt x="2047" y="21940"/>
                </a:lnTo>
                <a:lnTo>
                  <a:pt x="65498" y="58954"/>
                </a:lnTo>
                <a:lnTo>
                  <a:pt x="2047" y="95968"/>
                </a:lnTo>
                <a:lnTo>
                  <a:pt x="0" y="103745"/>
                </a:lnTo>
                <a:lnTo>
                  <a:pt x="7068" y="115862"/>
                </a:lnTo>
                <a:lnTo>
                  <a:pt x="14845" y="117908"/>
                </a:lnTo>
                <a:lnTo>
                  <a:pt x="115909" y="58954"/>
                </a:lnTo>
                <a:lnTo>
                  <a:pt x="14845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7642" y="5558311"/>
            <a:ext cx="3365500" cy="4063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550742" y="6159941"/>
            <a:ext cx="3612515" cy="294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“Expr</a:t>
            </a:r>
            <a:r>
              <a:rPr sz="1800" spc="-15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ss 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5" baseline="-20833" dirty="0">
                <a:latin typeface="Calibri"/>
                <a:cs typeface="Calibri"/>
              </a:rPr>
              <a:t>B</a:t>
            </a:r>
            <a:r>
              <a:rPr sz="1800" baseline="-20833" dirty="0">
                <a:latin typeface="Calibri"/>
                <a:cs typeface="Calibri"/>
              </a:rPr>
              <a:t> </a:t>
            </a:r>
            <a:r>
              <a:rPr sz="1800" spc="-209" baseline="-20833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 th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oo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din</a:t>
            </a:r>
            <a:r>
              <a:rPr sz="1800" spc="-10" dirty="0">
                <a:latin typeface="Calibri"/>
                <a:cs typeface="Calibri"/>
              </a:rPr>
              <a:t>ate</a:t>
            </a:r>
            <a:r>
              <a:rPr sz="1800" dirty="0">
                <a:latin typeface="Calibri"/>
                <a:cs typeface="Calibri"/>
              </a:rPr>
              <a:t> f</a:t>
            </a:r>
            <a:r>
              <a:rPr sz="1800" spc="-10" dirty="0">
                <a:latin typeface="Calibri"/>
                <a:cs typeface="Calibri"/>
              </a:rPr>
              <a:t>rame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dirty="0">
                <a:latin typeface="Calibri"/>
                <a:cs typeface="Calibri"/>
              </a:rPr>
              <a:t>”</a:t>
            </a:r>
            <a:endParaRPr sz="1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018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Coordinate transformation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057400"/>
            <a:ext cx="7977852" cy="328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88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notation: Rotation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600"/>
            <a:ext cx="7841033" cy="404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94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4200" y="533400"/>
            <a:ext cx="82296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1484">
              <a:lnSpc>
                <a:spcPct val="100000"/>
              </a:lnSpc>
            </a:pPr>
            <a:r>
              <a:rPr lang="en-US" spc="-20" dirty="0" smtClean="0"/>
              <a:t>Transformation Arithmetic</a:t>
            </a:r>
            <a:endParaRPr spc="-20" dirty="0"/>
          </a:p>
        </p:txBody>
      </p:sp>
      <p:sp>
        <p:nvSpPr>
          <p:cNvPr id="3" name="object 3"/>
          <p:cNvSpPr/>
          <p:nvPr/>
        </p:nvSpPr>
        <p:spPr>
          <a:xfrm>
            <a:off x="457200" y="1600200"/>
            <a:ext cx="2552700" cy="939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91539" y="1435346"/>
            <a:ext cx="2118361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latin typeface="Calibri"/>
                <a:cs typeface="Calibri"/>
              </a:rPr>
              <a:t>Ro</a:t>
            </a:r>
            <a:r>
              <a:rPr sz="1800" spc="229" dirty="0" smtClean="0">
                <a:latin typeface="Calibri"/>
                <a:cs typeface="Calibri"/>
              </a:rPr>
              <a:t>t</a:t>
            </a:r>
            <a:r>
              <a:rPr lang="en-US" sz="1800" spc="229" dirty="0" smtClean="0">
                <a:latin typeface="Calibri"/>
                <a:cs typeface="Calibri"/>
              </a:rPr>
              <a:t>ation</a:t>
            </a:r>
            <a:r>
              <a:rPr sz="1800" dirty="0" smtClean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Matr</a:t>
            </a:r>
            <a:r>
              <a:rPr sz="1800" dirty="0">
                <a:latin typeface="Calibri"/>
                <a:cs typeface="Calibri"/>
              </a:rPr>
              <a:t>ix</a:t>
            </a:r>
          </a:p>
        </p:txBody>
      </p:sp>
      <p:sp>
        <p:nvSpPr>
          <p:cNvPr id="5" name="object 5"/>
          <p:cNvSpPr/>
          <p:nvPr/>
        </p:nvSpPr>
        <p:spPr>
          <a:xfrm>
            <a:off x="584200" y="2820432"/>
            <a:ext cx="7876786" cy="7492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91539" y="2744478"/>
            <a:ext cx="11703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Eul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ngle</a:t>
            </a:r>
            <a:r>
              <a:rPr sz="180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68" y="4909066"/>
            <a:ext cx="2181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91539" y="4876800"/>
            <a:ext cx="911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Inverse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86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Mapping from one frame to another</a:t>
            </a:r>
            <a:endParaRPr lang="en-US" dirty="0"/>
          </a:p>
        </p:txBody>
      </p:sp>
      <p:sp>
        <p:nvSpPr>
          <p:cNvPr id="4" name="object 7"/>
          <p:cNvSpPr/>
          <p:nvPr/>
        </p:nvSpPr>
        <p:spPr>
          <a:xfrm>
            <a:off x="5181600" y="1688544"/>
            <a:ext cx="2057400" cy="6535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8"/>
          <p:cNvSpPr/>
          <p:nvPr/>
        </p:nvSpPr>
        <p:spPr>
          <a:xfrm>
            <a:off x="540327" y="3301935"/>
            <a:ext cx="3555999" cy="8635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9"/>
          <p:cNvSpPr txBox="1"/>
          <p:nvPr/>
        </p:nvSpPr>
        <p:spPr>
          <a:xfrm>
            <a:off x="696883" y="3055046"/>
            <a:ext cx="239141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Ho</a:t>
            </a:r>
            <a:r>
              <a:rPr sz="1800" spc="-15" dirty="0">
                <a:latin typeface="Calibri"/>
                <a:cs typeface="Calibri"/>
              </a:rPr>
              <a:t>mo</a:t>
            </a:r>
            <a:r>
              <a:rPr sz="1800" spc="-10" dirty="0">
                <a:latin typeface="Calibri"/>
                <a:cs typeface="Calibri"/>
              </a:rPr>
              <a:t>geneous Transfo</a:t>
            </a:r>
            <a:r>
              <a:rPr sz="1800" spc="-15" dirty="0">
                <a:latin typeface="Calibri"/>
                <a:cs typeface="Calibri"/>
              </a:rPr>
              <a:t>rm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52" y="4724400"/>
            <a:ext cx="46863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96883" y="4355068"/>
            <a:ext cx="3954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Inverse of homogeneous transformation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40408" y="1491734"/>
            <a:ext cx="3755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Coordinate system B with respect to A</a:t>
            </a:r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8" y="1922461"/>
            <a:ext cx="18288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095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70</Words>
  <Application>Microsoft Office PowerPoint</Application>
  <PresentationFormat>On-screen Show (4:3)</PresentationFormat>
  <Paragraphs>19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Coordinate Systems and Transformations</vt:lpstr>
      <vt:lpstr>Coordinate Systems and Frames of Reference</vt:lpstr>
      <vt:lpstr>PowerPoint Presentation</vt:lpstr>
      <vt:lpstr>Nested Coordinate Systems (Frames of Reference)</vt:lpstr>
      <vt:lpstr>Expressing Rotations</vt:lpstr>
      <vt:lpstr>Coordinate transformation</vt:lpstr>
      <vt:lpstr>Matrix notation: Rotation</vt:lpstr>
      <vt:lpstr>Transformation Arithmetic</vt:lpstr>
      <vt:lpstr>Mapping from one frame to another</vt:lpstr>
      <vt:lpstr>Combined transformations</vt:lpstr>
    </vt:vector>
  </TitlesOfParts>
  <Company>UMIACS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 Systems and Transformations</dc:title>
  <dc:creator>fer</dc:creator>
  <cp:lastModifiedBy>fer</cp:lastModifiedBy>
  <cp:revision>1</cp:revision>
  <dcterms:created xsi:type="dcterms:W3CDTF">2016-02-11T17:38:32Z</dcterms:created>
  <dcterms:modified xsi:type="dcterms:W3CDTF">2016-02-11T18:06:24Z</dcterms:modified>
</cp:coreProperties>
</file>